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140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A8B8807-17A8-4426-A5C0-C1978DDDFF9A}"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E5F2A58-F479-4BA1-95E5-B342A75FC15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B8807-17A8-4426-A5C0-C1978DDDFF9A}"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B8807-17A8-4426-A5C0-C1978DDDFF9A}"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B8807-17A8-4426-A5C0-C1978DDDFF9A}" type="datetimeFigureOut">
              <a:rPr lang="en-US" smtClean="0"/>
              <a:t>5/7/2021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A8B8807-17A8-4426-A5C0-C1978DDDFF9A}" type="datetimeFigureOut">
              <a:rPr lang="en-US" smtClean="0"/>
              <a:t>5/7/2021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2A58-F479-4BA1-95E5-B342A75FC15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B8807-17A8-4426-A5C0-C1978DDDFF9A}"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B8807-17A8-4426-A5C0-C1978DDDFF9A}" type="datetimeFigureOut">
              <a:rPr lang="en-US" smtClean="0"/>
              <a:t>5/7/2021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B8807-17A8-4426-A5C0-C1978DDDFF9A}" type="datetimeFigureOut">
              <a:rPr lang="en-US" smtClean="0"/>
              <a:t>5/7/2021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A8B8807-17A8-4426-A5C0-C1978DDDFF9A}" type="datetimeFigureOut">
              <a:rPr lang="en-US" smtClean="0"/>
              <a:t>5/7/2021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F2A58-F479-4BA1-95E5-B342A75FC1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B8807-17A8-4426-A5C0-C1978DDDFF9A}" type="datetimeFigureOut">
              <a:rPr lang="en-US" smtClean="0"/>
              <a:t>5/7/2021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2A58-F479-4BA1-95E5-B342A75FC15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A8B8807-17A8-4426-A5C0-C1978DDDFF9A}" type="datetimeFigureOut">
              <a:rPr lang="en-US" smtClean="0"/>
              <a:t>5/7/2021</a:t>
            </a:fld>
            <a:endParaRPr lang="en-US"/>
          </a:p>
        </p:txBody>
      </p:sp>
      <p:sp>
        <p:nvSpPr>
          <p:cNvPr id="7" name="Slide Number Placeholder 6"/>
          <p:cNvSpPr>
            <a:spLocks noGrp="1"/>
          </p:cNvSpPr>
          <p:nvPr>
            <p:ph type="sldNum" sz="quarter" idx="12"/>
          </p:nvPr>
        </p:nvSpPr>
        <p:spPr/>
        <p:txBody>
          <a:bodyPr/>
          <a:lstStyle/>
          <a:p>
            <a:fld id="{DE5F2A58-F479-4BA1-95E5-B342A75FC15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A8B8807-17A8-4426-A5C0-C1978DDDFF9A}" type="datetimeFigureOut">
              <a:rPr lang="en-US" smtClean="0"/>
              <a:t>5/7/2021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E5F2A58-F479-4BA1-95E5-B342A75FC15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Keeping Your Kids Learning This Summer</a:t>
            </a:r>
            <a:endParaRPr lang="en-US" dirty="0"/>
          </a:p>
        </p:txBody>
      </p:sp>
      <p:sp>
        <p:nvSpPr>
          <p:cNvPr id="2" name="Title 1"/>
          <p:cNvSpPr>
            <a:spLocks noGrp="1"/>
          </p:cNvSpPr>
          <p:nvPr>
            <p:ph type="ctrTitle"/>
          </p:nvPr>
        </p:nvSpPr>
        <p:spPr/>
        <p:txBody>
          <a:bodyPr/>
          <a:lstStyle/>
          <a:p>
            <a:r>
              <a:rPr lang="en-US" b="1" dirty="0"/>
              <a:t>How to Boost Summer Learning</a:t>
            </a:r>
            <a:endParaRPr lang="en-US" dirty="0"/>
          </a:p>
        </p:txBody>
      </p:sp>
    </p:spTree>
    <p:extLst>
      <p:ext uri="{BB962C8B-B14F-4D97-AF65-F5344CB8AC3E}">
        <p14:creationId xmlns:p14="http://schemas.microsoft.com/office/powerpoint/2010/main" val="3584516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Games to Make Learning </a:t>
            </a:r>
            <a:r>
              <a:rPr lang="en-US" dirty="0" smtClean="0"/>
              <a:t>Fun</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dirty="0"/>
              <a:t>Use Skittles or other small candies as manipulatives while practicing multiplication or division.</a:t>
            </a:r>
          </a:p>
          <a:p>
            <a:pPr lvl="0" fontAlgn="base"/>
            <a:r>
              <a:rPr lang="en-US" dirty="0"/>
              <a:t>Practice math facts at the pool: kids retrieve two numbered diving sticks and add or multiply their numbers.</a:t>
            </a:r>
          </a:p>
          <a:p>
            <a:pPr lvl="0" fontAlgn="base"/>
            <a:r>
              <a:rPr lang="en-US" dirty="0"/>
              <a:t>Have kids take turns playing the banker in Monopoly or adding up scores for Uno or other number-based card games.</a:t>
            </a:r>
          </a:p>
          <a:p>
            <a:pPr lvl="0" fontAlgn="base"/>
            <a:r>
              <a:rPr lang="en-US" dirty="0"/>
              <a:t>Practice spelling and vocabulary by playing Scrabble.</a:t>
            </a:r>
          </a:p>
          <a:p>
            <a:pPr lvl="0" fontAlgn="base"/>
            <a:r>
              <a:rPr lang="en-US" dirty="0"/>
              <a:t>Entertain younger children on car rides by asking them to read road signs or count all the cows or yellow cars they see.</a:t>
            </a:r>
          </a:p>
          <a:p>
            <a:pPr marL="0" indent="0">
              <a:buNone/>
            </a:pPr>
            <a:endParaRPr lang="en-US" dirty="0"/>
          </a:p>
        </p:txBody>
      </p:sp>
    </p:spTree>
    <p:extLst>
      <p:ext uri="{BB962C8B-B14F-4D97-AF65-F5344CB8AC3E}">
        <p14:creationId xmlns:p14="http://schemas.microsoft.com/office/powerpoint/2010/main" val="4291656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09600"/>
            <a:ext cx="7543800" cy="1846659"/>
          </a:xfrm>
          <a:prstGeom prst="rect">
            <a:avLst/>
          </a:prstGeom>
          <a:noFill/>
        </p:spPr>
        <p:txBody>
          <a:bodyPr wrap="square" rtlCol="0">
            <a:spAutoFit/>
          </a:bodyPr>
          <a:lstStyle/>
          <a:p>
            <a:pPr algn="ctr"/>
            <a:r>
              <a:rPr lang="en-US" sz="3200" dirty="0"/>
              <a:t>By sneaking education into fun activities, you'll keep your kids "accidentally" learning all summer long!</a:t>
            </a:r>
          </a:p>
          <a:p>
            <a:pPr algn="ctr"/>
            <a:endParaRPr lang="en-US" dirty="0"/>
          </a:p>
        </p:txBody>
      </p:sp>
      <p:pic>
        <p:nvPicPr>
          <p:cNvPr id="4098" name="Picture 2" descr="Home - Summer Packet / Supply List - Jersey City Community Charter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90800"/>
            <a:ext cx="6096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824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We Know About Summer Learning Loss?</a:t>
            </a:r>
            <a:endParaRPr lang="en-US" dirty="0"/>
          </a:p>
        </p:txBody>
      </p:sp>
      <p:sp>
        <p:nvSpPr>
          <p:cNvPr id="3" name="Content Placeholder 2"/>
          <p:cNvSpPr>
            <a:spLocks noGrp="1"/>
          </p:cNvSpPr>
          <p:nvPr>
            <p:ph idx="1"/>
          </p:nvPr>
        </p:nvSpPr>
        <p:spPr/>
        <p:txBody>
          <a:bodyPr>
            <a:normAutofit/>
          </a:bodyPr>
          <a:lstStyle/>
          <a:p>
            <a:r>
              <a:rPr lang="en-US" dirty="0" smtClean="0"/>
              <a:t>On </a:t>
            </a:r>
            <a:r>
              <a:rPr lang="en-US" dirty="0"/>
              <a:t>average students </a:t>
            </a:r>
            <a:r>
              <a:rPr lang="en-US" b="1" dirty="0" smtClean="0"/>
              <a:t>lose</a:t>
            </a:r>
            <a:r>
              <a:rPr lang="en-US" dirty="0"/>
              <a:t> one month of </a:t>
            </a:r>
            <a:r>
              <a:rPr lang="en-US" b="1" dirty="0"/>
              <a:t>learning over the summer</a:t>
            </a:r>
            <a:r>
              <a:rPr lang="en-US" dirty="0"/>
              <a:t> </a:t>
            </a:r>
            <a:r>
              <a:rPr lang="en-US" dirty="0" smtClean="0"/>
              <a:t>months. </a:t>
            </a:r>
          </a:p>
          <a:p>
            <a:r>
              <a:rPr lang="en-US" dirty="0"/>
              <a:t>L</a:t>
            </a:r>
            <a:r>
              <a:rPr lang="en-US" dirty="0" smtClean="0"/>
              <a:t>osses are </a:t>
            </a:r>
            <a:r>
              <a:rPr lang="en-US" dirty="0"/>
              <a:t>higher for math as compared to </a:t>
            </a:r>
            <a:r>
              <a:rPr lang="en-US" dirty="0" smtClean="0"/>
              <a:t>reading. </a:t>
            </a:r>
          </a:p>
          <a:p>
            <a:r>
              <a:rPr lang="en-US" dirty="0"/>
              <a:t>H</a:t>
            </a:r>
            <a:r>
              <a:rPr lang="en-US" dirty="0" smtClean="0"/>
              <a:t>igher </a:t>
            </a:r>
            <a:r>
              <a:rPr lang="en-US" dirty="0"/>
              <a:t>grade levels experienced more </a:t>
            </a:r>
            <a:r>
              <a:rPr lang="en-US" dirty="0" smtClean="0"/>
              <a:t>loss that lower grade levels.</a:t>
            </a:r>
          </a:p>
          <a:p>
            <a:r>
              <a:rPr lang="en-US" dirty="0" smtClean="0"/>
              <a:t>52</a:t>
            </a:r>
            <a:r>
              <a:rPr lang="en-US" dirty="0"/>
              <a:t>% of students </a:t>
            </a:r>
            <a:r>
              <a:rPr lang="en-US" b="1" dirty="0" smtClean="0"/>
              <a:t>lose</a:t>
            </a:r>
            <a:r>
              <a:rPr lang="en-US" dirty="0"/>
              <a:t> an average of 39% of their total school </a:t>
            </a:r>
            <a:r>
              <a:rPr lang="en-US" dirty="0" smtClean="0"/>
              <a:t>year gains</a:t>
            </a:r>
            <a:r>
              <a:rPr lang="en-US" dirty="0"/>
              <a:t> </a:t>
            </a:r>
            <a:r>
              <a:rPr lang="en-US" b="1" dirty="0"/>
              <a:t>during</a:t>
            </a:r>
            <a:r>
              <a:rPr lang="en-US" dirty="0"/>
              <a:t> the </a:t>
            </a:r>
            <a:r>
              <a:rPr lang="en-US" b="1" dirty="0"/>
              <a:t>summer</a:t>
            </a:r>
            <a:r>
              <a:rPr lang="en-US" dirty="0"/>
              <a:t> months.</a:t>
            </a:r>
          </a:p>
        </p:txBody>
      </p:sp>
    </p:spTree>
    <p:extLst>
      <p:ext uri="{BB962C8B-B14F-4D97-AF65-F5344CB8AC3E}">
        <p14:creationId xmlns:p14="http://schemas.microsoft.com/office/powerpoint/2010/main" val="431628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228600"/>
            <a:ext cx="6629400" cy="2492990"/>
          </a:xfrm>
          <a:prstGeom prst="rect">
            <a:avLst/>
          </a:prstGeom>
          <a:noFill/>
        </p:spPr>
        <p:txBody>
          <a:bodyPr wrap="square" rtlCol="0">
            <a:spAutoFit/>
          </a:bodyPr>
          <a:lstStyle/>
          <a:p>
            <a:pPr algn="ctr"/>
            <a:r>
              <a:rPr lang="en-US" sz="2400" dirty="0"/>
              <a:t>The highest priority for students this summer must be promoting and supporting their mental health and well-being and providing learning opportunities grounded in student interests that can ignite and renew engagement and foster learning.</a:t>
            </a:r>
          </a:p>
          <a:p>
            <a:r>
              <a:rPr lang="en-US" dirty="0"/>
              <a:t> </a:t>
            </a:r>
          </a:p>
          <a:p>
            <a:endParaRPr lang="en-US" dirty="0"/>
          </a:p>
        </p:txBody>
      </p:sp>
      <p:pic>
        <p:nvPicPr>
          <p:cNvPr id="1026" name="Picture 2" descr="Summer Learning — Sangamon Valley Scho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819400"/>
            <a:ext cx="7086600" cy="3333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855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Why Summer Learning Is Important This Year</a:t>
            </a:r>
          </a:p>
        </p:txBody>
      </p:sp>
      <p:sp>
        <p:nvSpPr>
          <p:cNvPr id="3" name="Content Placeholder 2"/>
          <p:cNvSpPr>
            <a:spLocks noGrp="1"/>
          </p:cNvSpPr>
          <p:nvPr>
            <p:ph sz="half" idx="1"/>
          </p:nvPr>
        </p:nvSpPr>
        <p:spPr/>
        <p:txBody>
          <a:bodyPr>
            <a:normAutofit fontScale="62500" lnSpcReduction="20000"/>
          </a:bodyPr>
          <a:lstStyle/>
          <a:p>
            <a:r>
              <a:rPr lang="nl-NL" dirty="0" smtClean="0"/>
              <a:t>Summer learning</a:t>
            </a:r>
            <a:r>
              <a:rPr lang="en-US" dirty="0" smtClean="0"/>
              <a:t> has </a:t>
            </a:r>
            <a:r>
              <a:rPr lang="en-US" dirty="0"/>
              <a:t>the potential to help students </a:t>
            </a:r>
            <a:r>
              <a:rPr lang="en-US" dirty="0" smtClean="0"/>
              <a:t>re-acclimate and </a:t>
            </a:r>
            <a:r>
              <a:rPr lang="en-US" dirty="0"/>
              <a:t>rebuild their academic and social identities so that they're positioned for a strong start in what will hopefully be a much more familiar </a:t>
            </a:r>
            <a:r>
              <a:rPr lang="nl-NL" dirty="0"/>
              <a:t>2021-22 </a:t>
            </a:r>
            <a:r>
              <a:rPr lang="en-US" dirty="0"/>
              <a:t>school year</a:t>
            </a:r>
            <a:r>
              <a:rPr lang="en-US" dirty="0" smtClean="0"/>
              <a:t>.</a:t>
            </a:r>
            <a:endParaRPr lang="en-US" dirty="0"/>
          </a:p>
          <a:p>
            <a:r>
              <a:rPr lang="en-US" dirty="0"/>
              <a:t>This summer will be crucial for catching up students who </a:t>
            </a:r>
            <a:r>
              <a:rPr lang="en-US" dirty="0" smtClean="0"/>
              <a:t>may have </a:t>
            </a:r>
            <a:r>
              <a:rPr lang="en-US" dirty="0"/>
              <a:t>fallen behind due to the </a:t>
            </a:r>
            <a:r>
              <a:rPr lang="en-US" dirty="0" smtClean="0"/>
              <a:t>pandemic. </a:t>
            </a:r>
            <a:endParaRPr lang="en-US" dirty="0"/>
          </a:p>
          <a:p>
            <a:r>
              <a:rPr lang="da-DK" dirty="0"/>
              <a:t>Summer </a:t>
            </a:r>
            <a:r>
              <a:rPr lang="en-US" dirty="0"/>
              <a:t>learning is going to be essential to closing the gaps that </a:t>
            </a:r>
            <a:r>
              <a:rPr lang="en-US" dirty="0" smtClean="0"/>
              <a:t>you may </a:t>
            </a:r>
            <a:r>
              <a:rPr lang="en-US" dirty="0"/>
              <a:t>see with </a:t>
            </a:r>
            <a:r>
              <a:rPr lang="en-US" dirty="0" smtClean="0"/>
              <a:t>your kids.</a:t>
            </a:r>
            <a:endParaRPr lang="en-US" dirty="0"/>
          </a:p>
        </p:txBody>
      </p:sp>
      <p:pic>
        <p:nvPicPr>
          <p:cNvPr id="2050" name="Picture 2" descr="2021 Summer Learning &amp; Enrichment Programs - Natick Public Scho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600200"/>
            <a:ext cx="4106744"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43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0"/>
            <a:r>
              <a:rPr lang="en-US" dirty="0" smtClean="0"/>
              <a:t/>
            </a:r>
            <a:br>
              <a:rPr lang="en-US" dirty="0" smtClean="0"/>
            </a:br>
            <a:r>
              <a:rPr lang="en-US" dirty="0" smtClean="0"/>
              <a:t>What </a:t>
            </a:r>
            <a:r>
              <a:rPr lang="en-US" dirty="0"/>
              <a:t>is Well-Rounded Summer Learning?</a:t>
            </a:r>
            <a:br>
              <a:rPr lang="en-US" dirty="0"/>
            </a:br>
            <a:endParaRPr lang="en-US" dirty="0"/>
          </a:p>
        </p:txBody>
      </p:sp>
      <p:sp>
        <p:nvSpPr>
          <p:cNvPr id="6" name="Content Placeholder 5"/>
          <p:cNvSpPr>
            <a:spLocks noGrp="1"/>
          </p:cNvSpPr>
          <p:nvPr>
            <p:ph idx="1"/>
          </p:nvPr>
        </p:nvSpPr>
        <p:spPr/>
        <p:txBody>
          <a:bodyPr>
            <a:normAutofit lnSpcReduction="10000"/>
          </a:bodyPr>
          <a:lstStyle/>
          <a:p>
            <a:r>
              <a:rPr lang="en-US" b="1" dirty="0"/>
              <a:t>Individualized</a:t>
            </a:r>
            <a:r>
              <a:rPr lang="en-US" dirty="0"/>
              <a:t>: P</a:t>
            </a:r>
            <a:r>
              <a:rPr lang="en-US" dirty="0" smtClean="0"/>
              <a:t>ersonalized </a:t>
            </a:r>
            <a:r>
              <a:rPr lang="en-US" dirty="0"/>
              <a:t>strategies for meeting individual </a:t>
            </a:r>
            <a:r>
              <a:rPr lang="en-US" dirty="0" smtClean="0"/>
              <a:t>needs as identified by school assessments and </a:t>
            </a:r>
            <a:r>
              <a:rPr lang="en-US" dirty="0"/>
              <a:t>building </a:t>
            </a:r>
            <a:r>
              <a:rPr lang="en-US" dirty="0" smtClean="0"/>
              <a:t>student academic performance.</a:t>
            </a:r>
            <a:endParaRPr lang="en-US" dirty="0"/>
          </a:p>
          <a:p>
            <a:r>
              <a:rPr lang="en-US" b="1" dirty="0" smtClean="0"/>
              <a:t>Intentional</a:t>
            </a:r>
            <a:r>
              <a:rPr lang="en-US" dirty="0"/>
              <a:t>: Activity planning and execution </a:t>
            </a:r>
            <a:r>
              <a:rPr lang="en-US" dirty="0" smtClean="0"/>
              <a:t>must  reflect intentional </a:t>
            </a:r>
            <a:r>
              <a:rPr lang="en-US" dirty="0"/>
              <a:t>focus on </a:t>
            </a:r>
            <a:r>
              <a:rPr lang="en-US" dirty="0" smtClean="0"/>
              <a:t>meeting learning needs and providing </a:t>
            </a:r>
            <a:r>
              <a:rPr lang="en-US" dirty="0"/>
              <a:t>hands-on, experiential, project-based, social justice-themed, and culturally relevant </a:t>
            </a:r>
            <a:r>
              <a:rPr lang="en-US" dirty="0" smtClean="0"/>
              <a:t>activities that </a:t>
            </a:r>
            <a:r>
              <a:rPr lang="en-US" dirty="0"/>
              <a:t>will foster student growth is critical.</a:t>
            </a:r>
          </a:p>
          <a:p>
            <a:r>
              <a:rPr lang="en-US" b="1" dirty="0" smtClean="0"/>
              <a:t>Integrated</a:t>
            </a:r>
            <a:r>
              <a:rPr lang="en-US" dirty="0"/>
              <a:t>: </a:t>
            </a:r>
            <a:r>
              <a:rPr lang="en-US" dirty="0" smtClean="0"/>
              <a:t>Activities that build </a:t>
            </a:r>
            <a:r>
              <a:rPr lang="en-US" dirty="0"/>
              <a:t>skills, knowledge, and behaviors that promote academic success and healthy development. </a:t>
            </a:r>
          </a:p>
        </p:txBody>
      </p:sp>
    </p:spTree>
    <p:extLst>
      <p:ext uri="{BB962C8B-B14F-4D97-AF65-F5344CB8AC3E}">
        <p14:creationId xmlns:p14="http://schemas.microsoft.com/office/powerpoint/2010/main" val="3907423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dirty="0" smtClean="0"/>
              <a:t/>
            </a:r>
            <a:br>
              <a:rPr lang="en-US" dirty="0" smtClean="0"/>
            </a:br>
            <a:r>
              <a:rPr lang="en-US" dirty="0" smtClean="0"/>
              <a:t>Summer </a:t>
            </a:r>
            <a:r>
              <a:rPr lang="en-US" dirty="0"/>
              <a:t>Activities </a:t>
            </a:r>
            <a:r>
              <a:rPr lang="en-US" dirty="0" smtClean="0"/>
              <a:t>To </a:t>
            </a:r>
            <a:r>
              <a:rPr lang="en-US" dirty="0"/>
              <a:t>Involve the Family</a:t>
            </a:r>
            <a:br>
              <a:rPr lang="en-US" dirty="0"/>
            </a:br>
            <a:endParaRPr lang="en-US" dirty="0"/>
          </a:p>
        </p:txBody>
      </p:sp>
      <p:sp>
        <p:nvSpPr>
          <p:cNvPr id="5" name="Content Placeholder 4"/>
          <p:cNvSpPr>
            <a:spLocks noGrp="1"/>
          </p:cNvSpPr>
          <p:nvPr>
            <p:ph sz="half" idx="1"/>
          </p:nvPr>
        </p:nvSpPr>
        <p:spPr/>
        <p:txBody>
          <a:bodyPr>
            <a:noAutofit/>
          </a:bodyPr>
          <a:lstStyle/>
          <a:p>
            <a:pPr lvl="0" fontAlgn="base"/>
            <a:r>
              <a:rPr lang="en-US" sz="1400" dirty="0"/>
              <a:t>Ask kids to </a:t>
            </a:r>
            <a:r>
              <a:rPr lang="en-US" sz="1400" b="1" i="1" dirty="0"/>
              <a:t>create their own board games</a:t>
            </a:r>
            <a:r>
              <a:rPr lang="en-US" sz="1400" dirty="0"/>
              <a:t>. Let them choose something they love (i.e. dogs, cooking, Disney, soccer, etc.), and challenge them to design a board game around their passion. From creating the game board and researching their topic to figuring out the rules and writing simple directions for others to follow, this hands-on activity truly puts the fun in learning.</a:t>
            </a:r>
          </a:p>
          <a:p>
            <a:r>
              <a:rPr lang="en-US" sz="1400" b="1" i="1" dirty="0"/>
              <a:t>Plan "surprise adventures." </a:t>
            </a:r>
            <a:r>
              <a:rPr lang="en-US" sz="1400" dirty="0"/>
              <a:t>Think outside the typical tourist spots for these family field trips. Look for Revolutionary or Civil War re-enactments (Greater Williamsburg, Virginia played a prominent role in both wars and has several battlefields to explore). Or</a:t>
            </a:r>
            <a:r>
              <a:rPr lang="nl-NL" sz="1400" dirty="0"/>
              <a:t> </a:t>
            </a:r>
            <a:r>
              <a:rPr lang="en-US" sz="1400" dirty="0"/>
              <a:t>factory tours, Renaissance festivals, historic home tours, jazz concerts, ethnic festivals, botanical gardens, county fairs, living history farms, planetariums, animal sanctuaries, historic battlefields, lighthouses, and working ranches</a:t>
            </a:r>
            <a:r>
              <a:rPr lang="en-US" sz="1400" dirty="0" smtClean="0"/>
              <a:t>.</a:t>
            </a:r>
            <a:endParaRPr lang="en-US" sz="1400" dirty="0"/>
          </a:p>
        </p:txBody>
      </p:sp>
      <p:sp>
        <p:nvSpPr>
          <p:cNvPr id="6" name="Content Placeholder 5"/>
          <p:cNvSpPr>
            <a:spLocks noGrp="1"/>
          </p:cNvSpPr>
          <p:nvPr>
            <p:ph sz="half" idx="2"/>
          </p:nvPr>
        </p:nvSpPr>
        <p:spPr/>
        <p:txBody>
          <a:bodyPr>
            <a:normAutofit lnSpcReduction="10000"/>
          </a:bodyPr>
          <a:lstStyle/>
          <a:p>
            <a:r>
              <a:rPr lang="en-US" sz="1500" b="1" i="1" dirty="0"/>
              <a:t>Teach with movies! </a:t>
            </a:r>
            <a:r>
              <a:rPr lang="en-US" sz="1500" dirty="0"/>
              <a:t>After watching a movie together, go beyond</a:t>
            </a:r>
            <a:r>
              <a:rPr lang="nl-NL" sz="1500" dirty="0"/>
              <a:t> </a:t>
            </a:r>
            <a:r>
              <a:rPr lang="en-US" sz="1500" dirty="0"/>
              <a:t>"Did you like the movie?" and talk about the movie's themes, such as respect, friendship, or kindness. Ask your kids why they think the characters chose a certain action or what the characters could have done differently for a better outcome. Challenge them to come up with an alternate ending.</a:t>
            </a:r>
          </a:p>
          <a:p>
            <a:r>
              <a:rPr lang="en-US" sz="1500" b="1" i="1" dirty="0" smtClean="0"/>
              <a:t>Teach your kids how to play chess.</a:t>
            </a:r>
            <a:r>
              <a:rPr lang="en-US" sz="1500" dirty="0" smtClean="0"/>
              <a:t> Once your kids master the basics, sign them up for a chess club. "Chess trains your brain to think critically—to discover like a scientist, create like a technician, innovate like an engineer, and problem solve like a mathematician," explains Wendi Fischer.</a:t>
            </a:r>
          </a:p>
          <a:p>
            <a:pPr marL="0" indent="0">
              <a:buNone/>
            </a:pPr>
            <a:endParaRPr lang="en-US" dirty="0"/>
          </a:p>
        </p:txBody>
      </p:sp>
    </p:spTree>
    <p:extLst>
      <p:ext uri="{BB962C8B-B14F-4D97-AF65-F5344CB8AC3E}">
        <p14:creationId xmlns:p14="http://schemas.microsoft.com/office/powerpoint/2010/main" val="348659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Summer Activities To Involve the Family</a:t>
            </a:r>
            <a:endParaRPr lang="en-US" dirty="0"/>
          </a:p>
        </p:txBody>
      </p:sp>
      <p:sp>
        <p:nvSpPr>
          <p:cNvPr id="3" name="Content Placeholder 2"/>
          <p:cNvSpPr>
            <a:spLocks noGrp="1"/>
          </p:cNvSpPr>
          <p:nvPr>
            <p:ph sz="half" idx="1"/>
          </p:nvPr>
        </p:nvSpPr>
        <p:spPr/>
        <p:txBody>
          <a:bodyPr>
            <a:normAutofit fontScale="47500" lnSpcReduction="20000"/>
          </a:bodyPr>
          <a:lstStyle/>
          <a:p>
            <a:r>
              <a:rPr lang="en-US" dirty="0"/>
              <a:t>Declare a weekly "</a:t>
            </a:r>
            <a:r>
              <a:rPr lang="en-US" b="1" i="1" dirty="0"/>
              <a:t>Kids in the Kitchen</a:t>
            </a:r>
            <a:r>
              <a:rPr lang="en-US" dirty="0"/>
              <a:t>" day. Get kids baking cookies, and have them double the recipe to help brush up on math skills. Invite them to read through your cookbook, find a </a:t>
            </a:r>
            <a:r>
              <a:rPr lang="en-US" dirty="0" smtClean="0"/>
              <a:t>dinner recipe, </a:t>
            </a:r>
            <a:r>
              <a:rPr lang="en-US" dirty="0"/>
              <a:t>and write a grocery list of ingredients. As they shop with you, help them compare prices, look at price-per-unit, and calculate coupon savings. At home, prepare the meal together as they read, measure and follow directions.</a:t>
            </a:r>
          </a:p>
          <a:p>
            <a:r>
              <a:rPr lang="en-US" b="1" i="1" dirty="0" smtClean="0"/>
              <a:t>Get </a:t>
            </a:r>
            <a:r>
              <a:rPr lang="en-US" b="1" i="1" dirty="0"/>
              <a:t>kids </a:t>
            </a:r>
            <a:r>
              <a:rPr lang="en-US" b="1" i="1" dirty="0" smtClean="0"/>
              <a:t>reading </a:t>
            </a:r>
            <a:r>
              <a:rPr lang="en-US" dirty="0"/>
              <a:t>any way you can, including comic books, magazines, graphic novels, almanacs, joke books, recipes, game instructions, movie reviews, poems, restaurant menus, product descriptions, sports statistics, and song lyrics. And don't overlook the value of listening to audiobooks; they can introduce kids to books above their reading </a:t>
            </a:r>
            <a:r>
              <a:rPr lang="en-US" dirty="0" smtClean="0"/>
              <a:t>level and teach </a:t>
            </a:r>
            <a:r>
              <a:rPr lang="en-US" dirty="0"/>
              <a:t>critical listening and introduce new vocabulary, among other benefits.</a:t>
            </a:r>
          </a:p>
          <a:p>
            <a:endParaRPr lang="en-US" dirty="0"/>
          </a:p>
        </p:txBody>
      </p:sp>
      <p:sp>
        <p:nvSpPr>
          <p:cNvPr id="4" name="Content Placeholder 3"/>
          <p:cNvSpPr>
            <a:spLocks noGrp="1"/>
          </p:cNvSpPr>
          <p:nvPr>
            <p:ph sz="half" idx="2"/>
          </p:nvPr>
        </p:nvSpPr>
        <p:spPr/>
        <p:txBody>
          <a:bodyPr>
            <a:normAutofit fontScale="47500" lnSpcReduction="20000"/>
          </a:bodyPr>
          <a:lstStyle/>
          <a:p>
            <a:r>
              <a:rPr lang="en-US" b="1" i="1" dirty="0"/>
              <a:t>Encourage building for both boys and </a:t>
            </a:r>
            <a:r>
              <a:rPr lang="en-US" b="1" i="1" dirty="0" smtClean="0"/>
              <a:t>girls</a:t>
            </a:r>
            <a:r>
              <a:rPr lang="en-US" dirty="0" smtClean="0"/>
              <a:t>.</a:t>
            </a:r>
            <a:r>
              <a:rPr lang="en-US" b="1" dirty="0" smtClean="0"/>
              <a:t> </a:t>
            </a:r>
            <a:r>
              <a:rPr lang="en-US" dirty="0"/>
              <a:t>Don't toss those blocks once your toddlers reach school age. Even older kids benefit from the process of building a structure because it involves motor skills, creativity, hand-eye coordination, critical thinking, math skills, problem-solving, and spatial awareness. </a:t>
            </a:r>
            <a:r>
              <a:rPr lang="en-US" dirty="0" err="1" smtClean="0"/>
              <a:t>UseLegos</a:t>
            </a:r>
            <a:r>
              <a:rPr lang="en-US" dirty="0"/>
              <a:t>, </a:t>
            </a:r>
            <a:r>
              <a:rPr lang="en-US" dirty="0" err="1"/>
              <a:t>Keva</a:t>
            </a:r>
            <a:r>
              <a:rPr lang="en-US" dirty="0"/>
              <a:t> Planks, </a:t>
            </a:r>
            <a:r>
              <a:rPr lang="en-US" dirty="0" err="1"/>
              <a:t>CitiBlocs</a:t>
            </a:r>
            <a:r>
              <a:rPr lang="en-US" dirty="0"/>
              <a:t>, Magna-Tiles, K'NEX, </a:t>
            </a:r>
            <a:r>
              <a:rPr lang="en-US" dirty="0" err="1"/>
              <a:t>Tinkertoys</a:t>
            </a:r>
            <a:r>
              <a:rPr lang="en-US" dirty="0"/>
              <a:t>, Erector sets, gears, and marble mazes. On the use-what-you've-got-at-home side, repurpose </a:t>
            </a:r>
            <a:r>
              <a:rPr lang="en-US" dirty="0" smtClean="0"/>
              <a:t>cardboard boxes, </a:t>
            </a:r>
            <a:r>
              <a:rPr lang="en-US" dirty="0"/>
              <a:t>cardboard spools (from paper towels, bathroom tissue and gift wrap), toothpicks, craft sticks, and PVC pipe.</a:t>
            </a:r>
          </a:p>
          <a:p>
            <a:r>
              <a:rPr lang="en-US" b="1" i="1" dirty="0" smtClean="0"/>
              <a:t>Fuel </a:t>
            </a:r>
            <a:r>
              <a:rPr lang="en-US" b="1" i="1" dirty="0"/>
              <a:t>your kids' passions</a:t>
            </a:r>
            <a:r>
              <a:rPr lang="en-US" dirty="0"/>
              <a:t>. Whether they're into astronomy, U.S. presidents, music, horses, magic, gymnastics, or </a:t>
            </a:r>
            <a:r>
              <a:rPr lang="fr-FR" dirty="0" smtClean="0"/>
              <a:t>science</a:t>
            </a:r>
            <a:r>
              <a:rPr lang="en-US" dirty="0" smtClean="0"/>
              <a:t>, </a:t>
            </a:r>
            <a:r>
              <a:rPr lang="en-US" dirty="0"/>
              <a:t>find age-appropriate ways to feed their interests with books (fiction and non-fiction), magazines, supplies, documentaries, performances, games, activities, field trips, websites, classes, and clubs.</a:t>
            </a:r>
          </a:p>
          <a:p>
            <a:endParaRPr lang="en-US" dirty="0"/>
          </a:p>
        </p:txBody>
      </p:sp>
    </p:spTree>
    <p:extLst>
      <p:ext uri="{BB962C8B-B14F-4D97-AF65-F5344CB8AC3E}">
        <p14:creationId xmlns:p14="http://schemas.microsoft.com/office/powerpoint/2010/main" val="4135006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Ideas for Active Summer </a:t>
            </a:r>
            <a:r>
              <a:rPr lang="en-US" dirty="0" smtClean="0"/>
              <a:t>Learning</a:t>
            </a:r>
            <a:endParaRPr lang="en-US" dirty="0"/>
          </a:p>
        </p:txBody>
      </p:sp>
      <p:sp>
        <p:nvSpPr>
          <p:cNvPr id="3" name="Content Placeholder 2"/>
          <p:cNvSpPr>
            <a:spLocks noGrp="1"/>
          </p:cNvSpPr>
          <p:nvPr>
            <p:ph sz="half" idx="1"/>
          </p:nvPr>
        </p:nvSpPr>
        <p:spPr/>
        <p:txBody>
          <a:bodyPr/>
          <a:lstStyle/>
          <a:p>
            <a:r>
              <a:rPr lang="en-US" dirty="0" smtClean="0"/>
              <a:t>Build </a:t>
            </a:r>
            <a:r>
              <a:rPr lang="en-US" dirty="0"/>
              <a:t>reading and writing into everyday </a:t>
            </a:r>
            <a:r>
              <a:rPr lang="en-US" dirty="0" smtClean="0"/>
              <a:t>activities.</a:t>
            </a:r>
          </a:p>
          <a:p>
            <a:r>
              <a:rPr lang="en-US" dirty="0"/>
              <a:t>Encourage </a:t>
            </a:r>
            <a:r>
              <a:rPr lang="en-US" dirty="0" smtClean="0"/>
              <a:t>writing.</a:t>
            </a:r>
          </a:p>
          <a:p>
            <a:r>
              <a:rPr lang="en-US" dirty="0"/>
              <a:t>Be an active citizen</a:t>
            </a:r>
            <a:r>
              <a:rPr lang="en-US" dirty="0" smtClean="0"/>
              <a:t>.</a:t>
            </a:r>
          </a:p>
          <a:p>
            <a:r>
              <a:rPr lang="en-US" dirty="0"/>
              <a:t>Active bodies. Active minds</a:t>
            </a:r>
            <a:r>
              <a:rPr lang="en-US" dirty="0" smtClean="0"/>
              <a:t>.</a:t>
            </a:r>
          </a:p>
          <a:p>
            <a:r>
              <a:rPr lang="en-US" dirty="0"/>
              <a:t>Watch a garden </a:t>
            </a:r>
            <a:r>
              <a:rPr lang="en-US" dirty="0" smtClean="0"/>
              <a:t>grow.</a:t>
            </a:r>
            <a:endParaRPr lang="en-US" dirty="0"/>
          </a:p>
        </p:txBody>
      </p:sp>
      <p:pic>
        <p:nvPicPr>
          <p:cNvPr id="3074" name="Picture 2" descr="Check Out Our Summer Learning Materials For Elementary &amp; Middle School  Students | News Detai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828800"/>
            <a:ext cx="444817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874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Family Reading </a:t>
            </a:r>
            <a:r>
              <a:rPr lang="en-US" dirty="0" smtClean="0"/>
              <a:t>Activities</a:t>
            </a:r>
            <a:endParaRPr lang="en-US" dirty="0"/>
          </a:p>
        </p:txBody>
      </p:sp>
      <p:sp>
        <p:nvSpPr>
          <p:cNvPr id="5" name="Content Placeholder 4"/>
          <p:cNvSpPr>
            <a:spLocks noGrp="1"/>
          </p:cNvSpPr>
          <p:nvPr>
            <p:ph idx="1"/>
          </p:nvPr>
        </p:nvSpPr>
        <p:spPr/>
        <p:txBody>
          <a:bodyPr>
            <a:normAutofit lnSpcReduction="10000"/>
          </a:bodyPr>
          <a:lstStyle/>
          <a:p>
            <a:pPr lvl="0" fontAlgn="base"/>
            <a:r>
              <a:rPr lang="en-US" dirty="0" smtClean="0"/>
              <a:t>Have </a:t>
            </a:r>
            <a:r>
              <a:rPr lang="en-US" dirty="0"/>
              <a:t>an electronics-free hour each day when everyone reads</a:t>
            </a:r>
          </a:p>
          <a:p>
            <a:pPr lvl="0" fontAlgn="base"/>
            <a:r>
              <a:rPr lang="en-US" dirty="0" smtClean="0"/>
              <a:t>Encourage </a:t>
            </a:r>
            <a:r>
              <a:rPr lang="en-US" dirty="0"/>
              <a:t>kids to research fun topics they want to learn about</a:t>
            </a:r>
          </a:p>
          <a:p>
            <a:pPr lvl="0" fontAlgn="base"/>
            <a:r>
              <a:rPr lang="en-US" dirty="0" smtClean="0"/>
              <a:t>Take </a:t>
            </a:r>
            <a:r>
              <a:rPr lang="en-US" dirty="0"/>
              <a:t>turns reading </a:t>
            </a:r>
            <a:r>
              <a:rPr lang="en-US" dirty="0" smtClean="0"/>
              <a:t>pages/books </a:t>
            </a:r>
            <a:r>
              <a:rPr lang="en-US" dirty="0"/>
              <a:t>aloud </a:t>
            </a:r>
            <a:endParaRPr lang="en-US" dirty="0" smtClean="0"/>
          </a:p>
          <a:p>
            <a:pPr lvl="0" fontAlgn="base"/>
            <a:r>
              <a:rPr lang="en-US" dirty="0" smtClean="0"/>
              <a:t>Challenge </a:t>
            </a:r>
            <a:r>
              <a:rPr lang="en-US" dirty="0"/>
              <a:t>children to a summer read-a-thon with small rewards or prizes for each book read or for reaching a certain number of books read</a:t>
            </a:r>
          </a:p>
          <a:p>
            <a:pPr lvl="0" fontAlgn="base"/>
            <a:r>
              <a:rPr lang="en-US" dirty="0" smtClean="0"/>
              <a:t>Remind </a:t>
            </a:r>
            <a:r>
              <a:rPr lang="en-US" dirty="0"/>
              <a:t>kids to consider nonfiction books when learning how to do something new such as building a birdhouse, sewing, fixing a car, or caring for animals, among other fun and useful skills</a:t>
            </a:r>
          </a:p>
          <a:p>
            <a:pPr marL="0" indent="0">
              <a:buNone/>
            </a:pPr>
            <a:endParaRPr lang="en-US" dirty="0"/>
          </a:p>
        </p:txBody>
      </p:sp>
    </p:spTree>
    <p:extLst>
      <p:ext uri="{BB962C8B-B14F-4D97-AF65-F5344CB8AC3E}">
        <p14:creationId xmlns:p14="http://schemas.microsoft.com/office/powerpoint/2010/main" val="3945566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58</TotalTime>
  <Words>914</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How to Boost Summer Learning</vt:lpstr>
      <vt:lpstr>What Do We Know About Summer Learning Loss?</vt:lpstr>
      <vt:lpstr>PowerPoint Presentation</vt:lpstr>
      <vt:lpstr>Why Summer Learning Is Important This Year</vt:lpstr>
      <vt:lpstr> What is Well-Rounded Summer Learning? </vt:lpstr>
      <vt:lpstr> Summer Activities To Involve the Family </vt:lpstr>
      <vt:lpstr>Summer Activities To Involve the Family</vt:lpstr>
      <vt:lpstr>Ideas for Active Summer Learning</vt:lpstr>
      <vt:lpstr>Family Reading Activities</vt:lpstr>
      <vt:lpstr>Games to Make Learning Fun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Boost Summer Learning</dc:title>
  <dc:creator>Dr. George</dc:creator>
  <cp:lastModifiedBy>Dr. George</cp:lastModifiedBy>
  <cp:revision>10</cp:revision>
  <dcterms:created xsi:type="dcterms:W3CDTF">2021-05-07T16:07:44Z</dcterms:created>
  <dcterms:modified xsi:type="dcterms:W3CDTF">2021-05-07T17:06:02Z</dcterms:modified>
</cp:coreProperties>
</file>